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1" r:id="rId3"/>
    <p:sldId id="262" r:id="rId4"/>
    <p:sldId id="257" r:id="rId5"/>
    <p:sldId id="258" r:id="rId6"/>
    <p:sldId id="259" r:id="rId7"/>
    <p:sldId id="260"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7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75F692C9-8809-4120-A5C6-962FECE63BD2}" type="datetimeFigureOut">
              <a:rPr lang="en-GB" smtClean="0"/>
              <a:t>01/02/2015</a:t>
            </a:fld>
            <a:endParaRPr lang="en-GB"/>
          </a:p>
        </p:txBody>
      </p:sp>
      <p:sp>
        <p:nvSpPr>
          <p:cNvPr id="8" name="Slide Number Placeholder 7"/>
          <p:cNvSpPr>
            <a:spLocks noGrp="1"/>
          </p:cNvSpPr>
          <p:nvPr>
            <p:ph type="sldNum" sz="quarter" idx="11"/>
          </p:nvPr>
        </p:nvSpPr>
        <p:spPr/>
        <p:txBody>
          <a:bodyPr/>
          <a:lstStyle/>
          <a:p>
            <a:fld id="{544800F9-B23B-46C8-81B2-5F6517462740}" type="slidenum">
              <a:rPr lang="en-GB" smtClean="0"/>
              <a:t>‹#›</a:t>
            </a:fld>
            <a:endParaRPr lang="en-GB"/>
          </a:p>
        </p:txBody>
      </p:sp>
      <p:sp>
        <p:nvSpPr>
          <p:cNvPr id="9" name="Footer Placeholder 8"/>
          <p:cNvSpPr>
            <a:spLocks noGrp="1"/>
          </p:cNvSpPr>
          <p:nvPr>
            <p:ph type="ftr" sz="quarter" idx="12"/>
          </p:nvPr>
        </p:nvSpPr>
        <p:spPr/>
        <p:txBody>
          <a:bodyPr/>
          <a:lstStyle/>
          <a:p>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F692C9-8809-4120-A5C6-962FECE63BD2}" type="datetimeFigureOut">
              <a:rPr lang="en-GB" smtClean="0"/>
              <a:t>01/02/2015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F692C9-8809-4120-A5C6-962FECE63BD2}" type="datetimeFigureOut">
              <a:rPr lang="en-GB" smtClean="0"/>
              <a:t>01/02/2015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75F692C9-8809-4120-A5C6-962FECE63BD2}" type="datetimeFigureOut">
              <a:rPr lang="en-GB" smtClean="0"/>
              <a:t>01/02/2015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F692C9-8809-4120-A5C6-962FECE63BD2}" type="datetimeFigureOut">
              <a:rPr lang="en-GB" smtClean="0"/>
              <a:t>01/02/2015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4800F9-B23B-46C8-81B2-5F6517462740}" type="slidenum">
              <a:rPr lang="en-GB" smtClean="0"/>
              <a:t>‹#›</a:t>
            </a:fld>
            <a:endParaRPr lang="en-GB"/>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75F692C9-8809-4120-A5C6-962FECE63BD2}" type="datetimeFigureOut">
              <a:rPr lang="en-GB" smtClean="0"/>
              <a:t>01/02/2015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4800F9-B23B-46C8-81B2-5F6517462740}" type="slidenum">
              <a:rPr lang="en-GB" smtClean="0"/>
              <a:t>‹#›</a:t>
            </a:fld>
            <a:endParaRPr lang="en-GB"/>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75F692C9-8809-4120-A5C6-962FECE63BD2}" type="datetimeFigureOut">
              <a:rPr lang="en-GB" smtClean="0"/>
              <a:t>01/02/2015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4800F9-B23B-46C8-81B2-5F6517462740}" type="slidenum">
              <a:rPr lang="en-GB" smtClean="0"/>
              <a:t>‹#›</a:t>
            </a:fld>
            <a:endParaRPr lang="en-GB"/>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5F692C9-8809-4120-A5C6-962FECE63BD2}" type="datetimeFigureOut">
              <a:rPr lang="en-GB" smtClean="0"/>
              <a:t>01/02/2015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692C9-8809-4120-A5C6-962FECE63BD2}" type="datetimeFigureOut">
              <a:rPr lang="en-GB" smtClean="0"/>
              <a:t>01/02/2015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692C9-8809-4120-A5C6-962FECE63BD2}" type="datetimeFigureOut">
              <a:rPr lang="en-GB" smtClean="0"/>
              <a:t>01/02/2015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692C9-8809-4120-A5C6-962FECE63BD2}" type="datetimeFigureOut">
              <a:rPr lang="en-GB" smtClean="0"/>
              <a:t>01/02/2015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4800F9-B23B-46C8-81B2-5F6517462740}"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75F692C9-8809-4120-A5C6-962FECE63BD2}" type="datetimeFigureOut">
              <a:rPr lang="en-GB" smtClean="0"/>
              <a:t>01/02/2015</a:t>
            </a:fld>
            <a:endParaRPr lang="en-GB"/>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GB"/>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544800F9-B23B-46C8-81B2-5F6517462740}" type="slidenum">
              <a:rPr lang="en-GB" smtClean="0"/>
              <a:t>‹#›</a:t>
            </a:fld>
            <a:endParaRPr lang="en-GB"/>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203" y="1554708"/>
            <a:ext cx="7772400" cy="4267200"/>
          </a:xfrm>
        </p:spPr>
        <p:txBody>
          <a:bodyPr/>
          <a:lstStyle/>
          <a:p>
            <a:r>
              <a:rPr lang="en-GB" dirty="0" smtClean="0"/>
              <a:t>FAMILIES</a:t>
            </a:r>
            <a:endParaRPr lang="en-GB" dirty="0"/>
          </a:p>
        </p:txBody>
      </p:sp>
      <p:pic>
        <p:nvPicPr>
          <p:cNvPr id="1026" name="Picture 2" descr="C:\Users\amy\AppData\Local\Microsoft\Windows\Temporary Internet Files\Content.IE5\ZK1UOPH3\Modern-Family-protagonistas[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60648"/>
            <a:ext cx="1890210" cy="252028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692696"/>
            <a:ext cx="26574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416721"/>
            <a:ext cx="24193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2842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476672"/>
            <a:ext cx="8229600" cy="5544616"/>
          </a:xfrm>
        </p:spPr>
        <p:txBody>
          <a:bodyPr/>
          <a:lstStyle/>
          <a:p>
            <a:r>
              <a:rPr lang="en-GB" dirty="0" smtClean="0"/>
              <a:t>Adoptive families are when a couple, for some reason, decide to adopt children</a:t>
            </a:r>
          </a:p>
          <a:p>
            <a:r>
              <a:rPr lang="en-GB" dirty="0" smtClean="0"/>
              <a:t>This could be due to their inability to have children, because they don’t want to physically give birth or maybe because they would prefer to help children who are already without parents </a:t>
            </a:r>
          </a:p>
          <a:p>
            <a:r>
              <a:rPr lang="en-GB" dirty="0" smtClean="0"/>
              <a:t>‘Adopting’ means becoming the full-time, permanent guardian of a child (you become their parent)</a:t>
            </a:r>
          </a:p>
          <a:p>
            <a:r>
              <a:rPr lang="en-GB" dirty="0" smtClean="0"/>
              <a:t>You gain full responsibility and care of the child when you adopt them</a:t>
            </a:r>
          </a:p>
          <a:p>
            <a:r>
              <a:rPr lang="en-GB" dirty="0" smtClean="0"/>
              <a:t>Children are usually adopted if their parents have died or left/abandoned them.</a:t>
            </a:r>
            <a:endParaRPr lang="en-GB" dirty="0"/>
          </a:p>
        </p:txBody>
      </p:sp>
    </p:spTree>
    <p:extLst>
      <p:ext uri="{BB962C8B-B14F-4D97-AF65-F5344CB8AC3E}">
        <p14:creationId xmlns:p14="http://schemas.microsoft.com/office/powerpoint/2010/main" val="1647963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Foster family</a:t>
            </a:r>
            <a:endParaRPr lang="en-GB" dirty="0"/>
          </a:p>
        </p:txBody>
      </p:sp>
      <p:sp>
        <p:nvSpPr>
          <p:cNvPr id="3" name="Content Placeholder 2"/>
          <p:cNvSpPr>
            <a:spLocks noGrp="1"/>
          </p:cNvSpPr>
          <p:nvPr>
            <p:ph idx="1"/>
          </p:nvPr>
        </p:nvSpPr>
        <p:spPr>
          <a:xfrm>
            <a:off x="457200" y="1600200"/>
            <a:ext cx="8229600" cy="4709120"/>
          </a:xfrm>
        </p:spPr>
        <p:txBody>
          <a:bodyPr>
            <a:normAutofit/>
          </a:bodyPr>
          <a:lstStyle/>
          <a:p>
            <a:r>
              <a:rPr lang="en-GB" dirty="0" smtClean="0"/>
              <a:t>Foster families involve a person/couple temporarily looking after/taking care of a child</a:t>
            </a:r>
            <a:r>
              <a:rPr lang="en-GB" dirty="0"/>
              <a:t> </a:t>
            </a:r>
            <a:endParaRPr lang="en-GB" dirty="0" smtClean="0"/>
          </a:p>
          <a:p>
            <a:r>
              <a:rPr lang="en-GB" b="1" dirty="0" smtClean="0"/>
              <a:t>Why do children live with foster families?</a:t>
            </a:r>
            <a:endParaRPr lang="en-GB" b="1" dirty="0"/>
          </a:p>
          <a:p>
            <a:r>
              <a:rPr lang="en-GB" dirty="0" smtClean="0"/>
              <a:t>A child usually goes </a:t>
            </a:r>
            <a:r>
              <a:rPr lang="en-GB" dirty="0"/>
              <a:t>into a foster family because his or her </a:t>
            </a:r>
            <a:r>
              <a:rPr lang="en-GB" dirty="0" smtClean="0"/>
              <a:t>mum </a:t>
            </a:r>
            <a:r>
              <a:rPr lang="en-GB" dirty="0"/>
              <a:t>or dad has a problem with drugs or alcohol. Other times, a parent may be very sick, in jail, or have some other trouble. The parents may need so much help with their own problems that they aren't able to focus on what the </a:t>
            </a:r>
            <a:r>
              <a:rPr lang="en-GB" dirty="0" smtClean="0"/>
              <a:t>child </a:t>
            </a:r>
            <a:r>
              <a:rPr lang="en-GB" dirty="0"/>
              <a:t>needs. </a:t>
            </a:r>
            <a:r>
              <a:rPr lang="en-GB" dirty="0" smtClean="0"/>
              <a:t>Children who </a:t>
            </a:r>
            <a:r>
              <a:rPr lang="en-GB" dirty="0"/>
              <a:t>are being abused or neglected by a parent go to live with a foster parent so they can be safe and protected.</a:t>
            </a:r>
            <a:endParaRPr lang="en-GB" dirty="0" smtClean="0"/>
          </a:p>
        </p:txBody>
      </p:sp>
    </p:spTree>
    <p:extLst>
      <p:ext uri="{BB962C8B-B14F-4D97-AF65-F5344CB8AC3E}">
        <p14:creationId xmlns:p14="http://schemas.microsoft.com/office/powerpoint/2010/main" val="2592404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857403"/>
          </a:xfrm>
        </p:spPr>
        <p:txBody>
          <a:bodyPr/>
          <a:lstStyle/>
          <a:p>
            <a:r>
              <a:rPr lang="en-GB" dirty="0"/>
              <a:t>How long </a:t>
            </a:r>
            <a:r>
              <a:rPr lang="en-GB" dirty="0" smtClean="0"/>
              <a:t>a child </a:t>
            </a:r>
            <a:r>
              <a:rPr lang="en-GB" dirty="0"/>
              <a:t>stays with a foster family depends on the situation. Sometimes it is just overnight, or for a short time, until the </a:t>
            </a:r>
            <a:r>
              <a:rPr lang="en-GB" dirty="0" smtClean="0"/>
              <a:t>child's </a:t>
            </a:r>
            <a:r>
              <a:rPr lang="en-GB" dirty="0"/>
              <a:t>parent or another relative can care </a:t>
            </a:r>
            <a:r>
              <a:rPr lang="en-GB" dirty="0" smtClean="0"/>
              <a:t>for them </a:t>
            </a:r>
            <a:r>
              <a:rPr lang="en-GB" dirty="0"/>
              <a:t>properly. </a:t>
            </a:r>
            <a:endParaRPr lang="en-GB" dirty="0" smtClean="0"/>
          </a:p>
          <a:p>
            <a:r>
              <a:rPr lang="en-GB" dirty="0" smtClean="0"/>
              <a:t>Sometimes </a:t>
            </a:r>
            <a:r>
              <a:rPr lang="en-GB" dirty="0"/>
              <a:t>kids stay longer in foster families, for a few months or even several years. A lot depends on whether the parent can work out their </a:t>
            </a:r>
            <a:r>
              <a:rPr lang="en-GB" dirty="0" smtClean="0"/>
              <a:t>problems, </a:t>
            </a:r>
            <a:r>
              <a:rPr lang="en-GB" dirty="0"/>
              <a:t>and be able to take good care of their </a:t>
            </a:r>
            <a:r>
              <a:rPr lang="en-GB" dirty="0" smtClean="0"/>
              <a:t>child. </a:t>
            </a:r>
            <a:r>
              <a:rPr lang="en-GB" dirty="0"/>
              <a:t>Sometimes, this doesn't happen. In those cases, a </a:t>
            </a:r>
            <a:r>
              <a:rPr lang="en-GB" dirty="0" smtClean="0"/>
              <a:t>child </a:t>
            </a:r>
            <a:r>
              <a:rPr lang="en-GB" dirty="0"/>
              <a:t>may remain in foster care or go to live with another relative</a:t>
            </a:r>
            <a:r>
              <a:rPr lang="en-GB" dirty="0" smtClean="0"/>
              <a:t>.</a:t>
            </a:r>
          </a:p>
          <a:p>
            <a:endParaRPr lang="en-GB" dirty="0"/>
          </a:p>
        </p:txBody>
      </p:sp>
    </p:spTree>
    <p:extLst>
      <p:ext uri="{BB962C8B-B14F-4D97-AF65-F5344CB8AC3E}">
        <p14:creationId xmlns:p14="http://schemas.microsoft.com/office/powerpoint/2010/main" val="2575673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00808"/>
            <a:ext cx="8229600" cy="4425355"/>
          </a:xfrm>
        </p:spPr>
        <p:txBody>
          <a:bodyPr/>
          <a:lstStyle/>
          <a:p>
            <a:r>
              <a:rPr lang="en-GB" dirty="0" smtClean="0"/>
              <a:t>There is a process that must be carried out by individuals/couples if they wish to become foster parents. </a:t>
            </a:r>
            <a:r>
              <a:rPr lang="en-GB" dirty="0"/>
              <a:t>M</a:t>
            </a:r>
            <a:r>
              <a:rPr lang="en-GB" dirty="0" smtClean="0"/>
              <a:t>any background and safety checks must be done because the children in their care are very vulnerable and so their safety is of the upmost importance.</a:t>
            </a:r>
            <a:endParaRPr lang="en-GB" dirty="0"/>
          </a:p>
        </p:txBody>
      </p:sp>
    </p:spTree>
    <p:extLst>
      <p:ext uri="{BB962C8B-B14F-4D97-AF65-F5344CB8AC3E}">
        <p14:creationId xmlns:p14="http://schemas.microsoft.com/office/powerpoint/2010/main" val="2235692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747" y="188640"/>
            <a:ext cx="8229600" cy="1600200"/>
          </a:xfrm>
        </p:spPr>
        <p:txBody>
          <a:bodyPr/>
          <a:lstStyle/>
          <a:p>
            <a:r>
              <a:rPr lang="en-GB" dirty="0" smtClean="0"/>
              <a:t>Heterosexual couple with a dog</a:t>
            </a:r>
            <a:endParaRPr lang="en-GB"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998681"/>
            <a:ext cx="6489814" cy="432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0464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600200"/>
          </a:xfrm>
        </p:spPr>
        <p:txBody>
          <a:bodyPr/>
          <a:lstStyle/>
          <a:p>
            <a:r>
              <a:rPr lang="en-GB" sz="4000" dirty="0" smtClean="0"/>
              <a:t>How has society’s view of ‘family’ changed in the last few decades?</a:t>
            </a:r>
            <a:endParaRPr lang="en-GB" sz="4000" dirty="0"/>
          </a:p>
        </p:txBody>
      </p:sp>
      <p:sp>
        <p:nvSpPr>
          <p:cNvPr id="3" name="Content Placeholder 2"/>
          <p:cNvSpPr>
            <a:spLocks noGrp="1"/>
          </p:cNvSpPr>
          <p:nvPr>
            <p:ph idx="1"/>
          </p:nvPr>
        </p:nvSpPr>
        <p:spPr>
          <a:xfrm>
            <a:off x="467544" y="2132856"/>
            <a:ext cx="8147248" cy="4353347"/>
          </a:xfrm>
        </p:spPr>
        <p:txBody>
          <a:bodyPr>
            <a:normAutofit/>
          </a:bodyPr>
          <a:lstStyle/>
          <a:p>
            <a:r>
              <a:rPr lang="en-GB" dirty="0" smtClean="0"/>
              <a:t>In the past, families usually consisted of two young parents and many children.</a:t>
            </a:r>
          </a:p>
          <a:p>
            <a:r>
              <a:rPr lang="en-GB" dirty="0" smtClean="0"/>
              <a:t>This was usually due to the fact that contraception was less available (if at all) and people would marry at a much younger age.</a:t>
            </a:r>
          </a:p>
          <a:p>
            <a:r>
              <a:rPr lang="en-GB" dirty="0" smtClean="0"/>
              <a:t>Therefore, families were very large with often between 10 and 15 children.</a:t>
            </a:r>
          </a:p>
          <a:p>
            <a:r>
              <a:rPr lang="en-GB" dirty="0" smtClean="0"/>
              <a:t>However, since then, the idea of the ‘family’ has changed quite a lot.</a:t>
            </a:r>
          </a:p>
        </p:txBody>
      </p:sp>
    </p:spTree>
    <p:extLst>
      <p:ext uri="{BB962C8B-B14F-4D97-AF65-F5344CB8AC3E}">
        <p14:creationId xmlns:p14="http://schemas.microsoft.com/office/powerpoint/2010/main" val="103002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476672"/>
            <a:ext cx="8229600" cy="5688632"/>
          </a:xfrm>
        </p:spPr>
        <p:txBody>
          <a:bodyPr>
            <a:normAutofit/>
          </a:bodyPr>
          <a:lstStyle/>
          <a:p>
            <a:r>
              <a:rPr lang="en-GB" dirty="0"/>
              <a:t>The modern nuclear family was shaped by three sentiments: romantic love between spouses rather than marriage arranged for reasons of property and social status; maternal love, or the idea that women have a maternal instinct and a need to care for young children; and domesticity, or the belief that relationships within the family are always more binding than are those outside it (</a:t>
            </a:r>
            <a:r>
              <a:rPr lang="en-GB" dirty="0" err="1"/>
              <a:t>Elkind</a:t>
            </a:r>
            <a:r>
              <a:rPr lang="en-GB" dirty="0"/>
              <a:t> 1992</a:t>
            </a:r>
            <a:r>
              <a:rPr lang="en-GB" dirty="0" smtClean="0"/>
              <a:t>).</a:t>
            </a:r>
          </a:p>
          <a:p>
            <a:r>
              <a:rPr lang="en-GB" dirty="0"/>
              <a:t>The modern family evolved in </a:t>
            </a:r>
            <a:r>
              <a:rPr lang="en-GB" dirty="0" smtClean="0"/>
              <a:t>conjunction </a:t>
            </a:r>
            <a:r>
              <a:rPr lang="en-GB" dirty="0"/>
              <a:t>with industrialization, science, and technology</a:t>
            </a:r>
            <a:r>
              <a:rPr lang="en-GB" dirty="0" smtClean="0"/>
              <a:t>.</a:t>
            </a:r>
          </a:p>
          <a:p>
            <a:r>
              <a:rPr lang="en-GB" dirty="0" smtClean="0"/>
              <a:t>Contraception became more available in developed countries and family businesses began to expand.</a:t>
            </a:r>
            <a:endParaRPr lang="en-GB" dirty="0"/>
          </a:p>
        </p:txBody>
      </p:sp>
    </p:spTree>
    <p:extLst>
      <p:ext uri="{BB962C8B-B14F-4D97-AF65-F5344CB8AC3E}">
        <p14:creationId xmlns:p14="http://schemas.microsoft.com/office/powerpoint/2010/main" val="3902791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lstStyle/>
          <a:p>
            <a:r>
              <a:rPr lang="en-GB" b="1" dirty="0" smtClean="0"/>
              <a:t>What effects has the new type of family had?</a:t>
            </a:r>
          </a:p>
          <a:p>
            <a:r>
              <a:rPr lang="en-GB" dirty="0"/>
              <a:t>1. A change in parental discipline away from immediate physical punishment to tolerance of slower obedience, but expectation of greater understanding of the reasons for rules.</a:t>
            </a:r>
          </a:p>
          <a:p>
            <a:r>
              <a:rPr lang="en-GB" dirty="0"/>
              <a:t>2. Acceptance of the child's physical dependency up to an older age.</a:t>
            </a:r>
          </a:p>
          <a:p>
            <a:r>
              <a:rPr lang="en-GB" dirty="0"/>
              <a:t>3. More affection and intimacy, a more personal </a:t>
            </a:r>
            <a:r>
              <a:rPr lang="en-GB" dirty="0" smtClean="0"/>
              <a:t>relationship, </a:t>
            </a:r>
            <a:r>
              <a:rPr lang="en-GB" dirty="0"/>
              <a:t>and more recreation shared by parents and children.</a:t>
            </a:r>
          </a:p>
          <a:p>
            <a:r>
              <a:rPr lang="en-GB" dirty="0"/>
              <a:t>4. Increased verbal responsiveness to the child and use of explanation rather than physical demonstration in teaching.</a:t>
            </a:r>
          </a:p>
          <a:p>
            <a:endParaRPr lang="en-GB" dirty="0"/>
          </a:p>
        </p:txBody>
      </p:sp>
    </p:spTree>
    <p:extLst>
      <p:ext uri="{BB962C8B-B14F-4D97-AF65-F5344CB8AC3E}">
        <p14:creationId xmlns:p14="http://schemas.microsoft.com/office/powerpoint/2010/main" val="3570925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lnSpcReduction="10000"/>
          </a:bodyPr>
          <a:lstStyle/>
          <a:p>
            <a:r>
              <a:rPr lang="en-GB" dirty="0" smtClean="0"/>
              <a:t>Families are </a:t>
            </a:r>
            <a:r>
              <a:rPr lang="en-GB" dirty="0"/>
              <a:t>becoming more socially egalitarian over </a:t>
            </a:r>
            <a:r>
              <a:rPr lang="en-GB" dirty="0" smtClean="0"/>
              <a:t>all. </a:t>
            </a:r>
            <a:r>
              <a:rPr lang="en-GB" dirty="0"/>
              <a:t>Families are more ethnically, </a:t>
            </a:r>
            <a:r>
              <a:rPr lang="en-GB" dirty="0" smtClean="0"/>
              <a:t>racially and religiously diverse </a:t>
            </a:r>
            <a:r>
              <a:rPr lang="en-GB" dirty="0"/>
              <a:t>than half a generation ago — than even half a year ago</a:t>
            </a:r>
            <a:r>
              <a:rPr lang="en-GB" dirty="0" smtClean="0"/>
              <a:t>.</a:t>
            </a:r>
          </a:p>
          <a:p>
            <a:r>
              <a:rPr lang="en-GB" dirty="0" smtClean="0"/>
              <a:t>Today, there are more nuclear families than before in which both male and females bring in a household income. </a:t>
            </a:r>
          </a:p>
          <a:p>
            <a:r>
              <a:rPr lang="en-GB" dirty="0" smtClean="0"/>
              <a:t>People are generally more open about different types of families – there are less ‘taboos’ in today’s society, e.g.:</a:t>
            </a:r>
          </a:p>
          <a:p>
            <a:r>
              <a:rPr lang="en-GB" dirty="0" smtClean="0"/>
              <a:t>gay marriage and same-sex families</a:t>
            </a:r>
          </a:p>
          <a:p>
            <a:r>
              <a:rPr lang="en-GB" dirty="0"/>
              <a:t>w</a:t>
            </a:r>
            <a:r>
              <a:rPr lang="en-GB" dirty="0" smtClean="0"/>
              <a:t>omen earning income for the family</a:t>
            </a:r>
          </a:p>
          <a:p>
            <a:r>
              <a:rPr lang="en-GB" dirty="0"/>
              <a:t>s</a:t>
            </a:r>
            <a:r>
              <a:rPr lang="en-GB" dirty="0" smtClean="0"/>
              <a:t>ingle parents</a:t>
            </a:r>
          </a:p>
          <a:p>
            <a:r>
              <a:rPr lang="en-GB" dirty="0" smtClean="0"/>
              <a:t>divorce</a:t>
            </a:r>
          </a:p>
          <a:p>
            <a:endParaRPr lang="en-GB" dirty="0"/>
          </a:p>
        </p:txBody>
      </p:sp>
    </p:spTree>
    <p:extLst>
      <p:ext uri="{BB962C8B-B14F-4D97-AF65-F5344CB8AC3E}">
        <p14:creationId xmlns:p14="http://schemas.microsoft.com/office/powerpoint/2010/main" val="2428614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Stereotype</a:t>
            </a:r>
            <a:endParaRPr lang="en-GB" dirty="0"/>
          </a:p>
        </p:txBody>
      </p:sp>
      <p:sp>
        <p:nvSpPr>
          <p:cNvPr id="3" name="Content Placeholder 2"/>
          <p:cNvSpPr>
            <a:spLocks noGrp="1"/>
          </p:cNvSpPr>
          <p:nvPr>
            <p:ph idx="1"/>
          </p:nvPr>
        </p:nvSpPr>
        <p:spPr/>
        <p:txBody>
          <a:bodyPr/>
          <a:lstStyle/>
          <a:p>
            <a:r>
              <a:rPr lang="en-GB" dirty="0" smtClean="0"/>
              <a:t>Usually the stereotype of the family shown in films, adverts and TV series is that of the typical ‘nuclear’ family.</a:t>
            </a:r>
          </a:p>
          <a:p>
            <a:r>
              <a:rPr lang="en-GB" dirty="0" smtClean="0"/>
              <a:t>For example: The Simpsons</a:t>
            </a:r>
          </a:p>
          <a:p>
            <a:r>
              <a:rPr lang="en-GB" dirty="0" smtClean="0"/>
              <a:t>This family consists of a mother, a father, 3 children, a dog and a cat</a:t>
            </a:r>
          </a:p>
          <a:p>
            <a:r>
              <a:rPr lang="en-GB" dirty="0" smtClean="0"/>
              <a:t>In the programme the father goes to work to earn money for the family</a:t>
            </a:r>
          </a:p>
          <a:p>
            <a:r>
              <a:rPr lang="en-GB" dirty="0" smtClean="0"/>
              <a:t>The mother looks after the children, particularly the baby</a:t>
            </a:r>
          </a:p>
          <a:p>
            <a:endParaRPr lang="en-GB" dirty="0"/>
          </a:p>
        </p:txBody>
      </p:sp>
    </p:spTree>
    <p:extLst>
      <p:ext uri="{BB962C8B-B14F-4D97-AF65-F5344CB8AC3E}">
        <p14:creationId xmlns:p14="http://schemas.microsoft.com/office/powerpoint/2010/main" val="3485902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Nuclear family</a:t>
            </a:r>
            <a:endParaRPr lang="en-GB"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8800"/>
            <a:ext cx="7344816"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798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404664"/>
            <a:ext cx="8229600" cy="5822107"/>
          </a:xfrm>
        </p:spPr>
        <p:txBody>
          <a:bodyPr/>
          <a:lstStyle/>
          <a:p>
            <a:r>
              <a:rPr lang="en-GB" dirty="0" smtClean="0"/>
              <a:t>This stereotype is also usually used in adverts, e.g.:</a:t>
            </a:r>
          </a:p>
          <a:p>
            <a:r>
              <a:rPr lang="en-GB" dirty="0" smtClean="0"/>
              <a:t>Holiday adverts – ‘perfect family holiday package’ (featuring mother, father, son and daughter)</a:t>
            </a:r>
            <a:endParaRPr lang="en-GB"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2276872"/>
            <a:ext cx="6385188"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3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20688"/>
            <a:ext cx="8229600" cy="5616624"/>
          </a:xfrm>
        </p:spPr>
        <p:txBody>
          <a:bodyPr/>
          <a:lstStyle/>
          <a:p>
            <a:r>
              <a:rPr lang="en-GB" dirty="0" smtClean="0"/>
              <a:t>Despite this, there are more and more programmes and films being made which centre around different types of family, an example: </a:t>
            </a:r>
            <a:r>
              <a:rPr lang="en-GB" b="1" dirty="0" smtClean="0"/>
              <a:t>Modern Family.</a:t>
            </a:r>
          </a:p>
          <a:p>
            <a:r>
              <a:rPr lang="en-GB" dirty="0" smtClean="0"/>
              <a:t>This programme involves a regular ‘nuclear’ family (mother, father, 3 children)</a:t>
            </a:r>
          </a:p>
          <a:p>
            <a:r>
              <a:rPr lang="en-GB" dirty="0" smtClean="0"/>
              <a:t>It involves a family of a young woman who is re-married to an older man whom she has a child with, and she also has a child from a previous relationship</a:t>
            </a:r>
          </a:p>
          <a:p>
            <a:r>
              <a:rPr lang="en-GB" dirty="0" smtClean="0"/>
              <a:t>And also a same-sex couple of two men who have an adopted Vietnamese daughter</a:t>
            </a:r>
          </a:p>
          <a:p>
            <a:r>
              <a:rPr lang="en-GB" dirty="0" smtClean="0"/>
              <a:t>These themes are beginning to show more in modern media.</a:t>
            </a:r>
            <a:endParaRPr lang="en-GB" dirty="0"/>
          </a:p>
        </p:txBody>
      </p:sp>
    </p:spTree>
    <p:extLst>
      <p:ext uri="{BB962C8B-B14F-4D97-AF65-F5344CB8AC3E}">
        <p14:creationId xmlns:p14="http://schemas.microsoft.com/office/powerpoint/2010/main" val="3201687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04664"/>
            <a:ext cx="7632848" cy="5724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041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a:t>A nuclear </a:t>
            </a:r>
            <a:r>
              <a:rPr lang="en-GB" dirty="0" smtClean="0"/>
              <a:t>family</a:t>
            </a:r>
            <a:r>
              <a:rPr lang="en-GB" dirty="0"/>
              <a:t> is a </a:t>
            </a:r>
            <a:r>
              <a:rPr lang="en-GB" dirty="0" smtClean="0"/>
              <a:t>family group </a:t>
            </a:r>
            <a:r>
              <a:rPr lang="en-GB" dirty="0"/>
              <a:t>consisting of a pair of adults and their children. </a:t>
            </a:r>
            <a:endParaRPr lang="en-GB" dirty="0" smtClean="0"/>
          </a:p>
          <a:p>
            <a:r>
              <a:rPr lang="en-GB" dirty="0" smtClean="0"/>
              <a:t>This type of family is the ‘typical’ and ‘traditional’ family that we think of.</a:t>
            </a:r>
          </a:p>
          <a:p>
            <a:r>
              <a:rPr lang="en-GB" dirty="0" smtClean="0"/>
              <a:t>Most TV programmes and adverts feature this type of family.</a:t>
            </a:r>
          </a:p>
          <a:p>
            <a:r>
              <a:rPr lang="en-GB" dirty="0" smtClean="0"/>
              <a:t>However, nowadays, more and more types of family are emerging and becoming accepted into today’s society.</a:t>
            </a:r>
          </a:p>
          <a:p>
            <a:endParaRPr lang="en-GB" dirty="0"/>
          </a:p>
        </p:txBody>
      </p:sp>
    </p:spTree>
    <p:extLst>
      <p:ext uri="{BB962C8B-B14F-4D97-AF65-F5344CB8AC3E}">
        <p14:creationId xmlns:p14="http://schemas.microsoft.com/office/powerpoint/2010/main" val="1237205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Single-parent family</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498574"/>
            <a:ext cx="459402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084277"/>
            <a:ext cx="4117605" cy="2740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858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lstStyle/>
          <a:p>
            <a:r>
              <a:rPr lang="en-GB" dirty="0" smtClean="0"/>
              <a:t>Single-parent families are families with only one parent</a:t>
            </a:r>
          </a:p>
          <a:p>
            <a:r>
              <a:rPr lang="en-GB" dirty="0" smtClean="0"/>
              <a:t>This can be due to:</a:t>
            </a:r>
          </a:p>
          <a:p>
            <a:r>
              <a:rPr lang="en-GB" dirty="0"/>
              <a:t>t</a:t>
            </a:r>
            <a:r>
              <a:rPr lang="en-GB" dirty="0" smtClean="0"/>
              <a:t>he death of one parent</a:t>
            </a:r>
          </a:p>
          <a:p>
            <a:r>
              <a:rPr lang="en-GB" dirty="0" smtClean="0"/>
              <a:t>divorce</a:t>
            </a:r>
          </a:p>
          <a:p>
            <a:r>
              <a:rPr lang="en-GB" dirty="0"/>
              <a:t>o</a:t>
            </a:r>
            <a:r>
              <a:rPr lang="en-GB" dirty="0" smtClean="0"/>
              <a:t>ne parent leaving the family</a:t>
            </a:r>
          </a:p>
          <a:p>
            <a:r>
              <a:rPr lang="en-GB" dirty="0" smtClean="0"/>
              <a:t>a person deciding to have children without a partner (adoption, sperm donation)</a:t>
            </a:r>
          </a:p>
          <a:p>
            <a:endParaRPr lang="en-GB" dirty="0"/>
          </a:p>
          <a:p>
            <a:r>
              <a:rPr lang="en-GB" dirty="0" smtClean="0"/>
              <a:t>Single parent families can be both male and female parents</a:t>
            </a:r>
          </a:p>
          <a:p>
            <a:endParaRPr lang="en-GB" dirty="0"/>
          </a:p>
        </p:txBody>
      </p:sp>
    </p:spTree>
    <p:extLst>
      <p:ext uri="{BB962C8B-B14F-4D97-AF65-F5344CB8AC3E}">
        <p14:creationId xmlns:p14="http://schemas.microsoft.com/office/powerpoint/2010/main" val="4257136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8229600" cy="5217443"/>
          </a:xfrm>
        </p:spPr>
        <p:txBody>
          <a:bodyPr/>
          <a:lstStyle/>
          <a:p>
            <a:r>
              <a:rPr lang="en-GB" dirty="0"/>
              <a:t>Seemingly overnight, women and men may find themselves assum­ing the responsibilities of raising their children on their own. Although in some ways these new parenting circumstances can be just as satisfying an experience as sharing parenting with a spouse, there are problems unique to single parenthood</a:t>
            </a:r>
            <a:r>
              <a:rPr lang="en-GB" dirty="0" smtClean="0"/>
              <a:t>.</a:t>
            </a:r>
          </a:p>
          <a:p>
            <a:r>
              <a:rPr lang="en-GB" dirty="0"/>
              <a:t>More than one </a:t>
            </a:r>
            <a:r>
              <a:rPr lang="en-GB" dirty="0" smtClean="0"/>
              <a:t>quarter of </a:t>
            </a:r>
            <a:r>
              <a:rPr lang="en-GB" dirty="0"/>
              <a:t>all children in the United States live with only one parent</a:t>
            </a:r>
            <a:r>
              <a:rPr lang="en-GB" dirty="0" smtClean="0"/>
              <a:t>.</a:t>
            </a:r>
          </a:p>
          <a:p>
            <a:r>
              <a:rPr lang="en-GB" dirty="0" smtClean="0"/>
              <a:t>Sometimes women decide to have a child alone if they feel that they have reached an age when they soon may not be able to have a child.</a:t>
            </a:r>
          </a:p>
          <a:p>
            <a:endParaRPr lang="en-GB" dirty="0"/>
          </a:p>
        </p:txBody>
      </p:sp>
    </p:spTree>
    <p:extLst>
      <p:ext uri="{BB962C8B-B14F-4D97-AF65-F5344CB8AC3E}">
        <p14:creationId xmlns:p14="http://schemas.microsoft.com/office/powerpoint/2010/main" val="3405267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Same-sex parent family</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588" y="1772816"/>
            <a:ext cx="4423436" cy="255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501008"/>
            <a:ext cx="3930774" cy="287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48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980728"/>
            <a:ext cx="8229600" cy="5217443"/>
          </a:xfrm>
        </p:spPr>
        <p:txBody>
          <a:bodyPr/>
          <a:lstStyle/>
          <a:p>
            <a:r>
              <a:rPr lang="en-GB" dirty="0" smtClean="0"/>
              <a:t>This type of family has become increasingly common in recent years and it involves a couple of the same sex/gender who create a family.</a:t>
            </a:r>
          </a:p>
          <a:p>
            <a:r>
              <a:rPr lang="en-GB" dirty="0" smtClean="0"/>
              <a:t>There are a variety of ways in which a same-sex couple can choose to start a family:</a:t>
            </a:r>
          </a:p>
          <a:p>
            <a:r>
              <a:rPr lang="en-GB" dirty="0"/>
              <a:t>t</a:t>
            </a:r>
            <a:r>
              <a:rPr lang="en-GB" dirty="0" smtClean="0"/>
              <a:t>hey can choose to adopt children</a:t>
            </a:r>
          </a:p>
          <a:p>
            <a:r>
              <a:rPr lang="en-GB" dirty="0"/>
              <a:t>f</a:t>
            </a:r>
            <a:r>
              <a:rPr lang="en-GB" dirty="0" smtClean="0"/>
              <a:t>emale couples can choose to use a sperm donor and for one of the couple to carry the baby</a:t>
            </a:r>
          </a:p>
          <a:p>
            <a:r>
              <a:rPr lang="en-GB" dirty="0" smtClean="0"/>
              <a:t>male couples can choose for a female ‘surrogate’ to carry their baby, using the sperm of one of the men</a:t>
            </a:r>
            <a:endParaRPr lang="en-GB" dirty="0"/>
          </a:p>
        </p:txBody>
      </p:sp>
    </p:spTree>
    <p:extLst>
      <p:ext uri="{BB962C8B-B14F-4D97-AF65-F5344CB8AC3E}">
        <p14:creationId xmlns:p14="http://schemas.microsoft.com/office/powerpoint/2010/main" val="1563099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Adoptive family</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1916832"/>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2679" y="2060848"/>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166606"/>
            <a:ext cx="264795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4297059"/>
            <a:ext cx="23907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19554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1388</TotalTime>
  <Words>1084</Words>
  <Application>Microsoft Office PowerPoint</Application>
  <PresentationFormat>On-screen Show (4:3)</PresentationFormat>
  <Paragraphs>71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Executive</vt:lpstr>
      <vt:lpstr>FAMILIES</vt:lpstr>
      <vt:lpstr>Nuclear family</vt:lpstr>
      <vt:lpstr>PowerPoint Presentation</vt:lpstr>
      <vt:lpstr>Single-parent family</vt:lpstr>
      <vt:lpstr>PowerPoint Presentation</vt:lpstr>
      <vt:lpstr>PowerPoint Presentation</vt:lpstr>
      <vt:lpstr>Same-sex parent family</vt:lpstr>
      <vt:lpstr>PowerPoint Presentation</vt:lpstr>
      <vt:lpstr>Adoptive family</vt:lpstr>
      <vt:lpstr>PowerPoint Presentation</vt:lpstr>
      <vt:lpstr>Foster family</vt:lpstr>
      <vt:lpstr>PowerPoint Presentation</vt:lpstr>
      <vt:lpstr>PowerPoint Presentation</vt:lpstr>
      <vt:lpstr>Heterosexual couple with a dog</vt:lpstr>
      <vt:lpstr>How has society’s view of ‘family’ changed in the last few decades?</vt:lpstr>
      <vt:lpstr>PowerPoint Presentation</vt:lpstr>
      <vt:lpstr>PowerPoint Presentation</vt:lpstr>
      <vt:lpstr>PowerPoint Presentation</vt:lpstr>
      <vt:lpstr>Stereotype</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dc:creator>
  <cp:lastModifiedBy>amy</cp:lastModifiedBy>
  <cp:revision>18</cp:revision>
  <dcterms:created xsi:type="dcterms:W3CDTF">2015-02-01T19:16:34Z</dcterms:created>
  <dcterms:modified xsi:type="dcterms:W3CDTF">2015-02-02T18:24:55Z</dcterms:modified>
</cp:coreProperties>
</file>